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4298" r:id="rId2"/>
    <p:sldId id="4306" r:id="rId3"/>
    <p:sldId id="4312" r:id="rId4"/>
    <p:sldId id="2897" r:id="rId5"/>
    <p:sldId id="4305" r:id="rId6"/>
    <p:sldId id="4311" r:id="rId7"/>
    <p:sldId id="4303" r:id="rId8"/>
    <p:sldId id="4300" r:id="rId9"/>
    <p:sldId id="4313" r:id="rId10"/>
    <p:sldId id="4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741AB0-B7A4-4803-9772-5CEA3E7806FA}">
          <p14:sldIdLst>
            <p14:sldId id="4298"/>
            <p14:sldId id="4306"/>
            <p14:sldId id="4312"/>
            <p14:sldId id="2897"/>
            <p14:sldId id="4305"/>
            <p14:sldId id="4311"/>
            <p14:sldId id="4303"/>
            <p14:sldId id="4300"/>
            <p14:sldId id="4313"/>
            <p14:sldId id="4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24D38-0C4B-4012-A95C-1C09C149A3C4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26CC727-B727-4C37-B865-26F0913A3B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Machine Learning made for .NET Developers</a:t>
          </a:r>
        </a:p>
      </dgm:t>
    </dgm:pt>
    <dgm:pt modelId="{09696703-FD19-427E-8C85-3F139A346A7E}" type="parTrans" cxnId="{49CB652D-DBA0-4BCD-AC4E-12F83D8DD865}">
      <dgm:prSet/>
      <dgm:spPr/>
      <dgm:t>
        <a:bodyPr/>
        <a:lstStyle/>
        <a:p>
          <a:endParaRPr lang="en-US"/>
        </a:p>
      </dgm:t>
    </dgm:pt>
    <dgm:pt modelId="{3D19CB0C-509C-4C60-BC53-9AC691300003}" type="sibTrans" cxnId="{49CB652D-DBA0-4BCD-AC4E-12F83D8DD865}">
      <dgm:prSet/>
      <dgm:spPr/>
      <dgm:t>
        <a:bodyPr/>
        <a:lstStyle/>
        <a:p>
          <a:endParaRPr lang="en-US"/>
        </a:p>
      </dgm:t>
    </dgm:pt>
    <dgm:pt modelId="{37D213CD-4417-4A16-96D0-480F1B5576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Covers many developer scenarios</a:t>
          </a:r>
        </a:p>
        <a:p>
          <a:pPr>
            <a:lnSpc>
              <a:spcPct val="100000"/>
            </a:lnSpc>
          </a:pPr>
          <a:r>
            <a:rPr lang="en-US" dirty="0"/>
            <a:t>Available in C#, F# and VB.NET</a:t>
          </a:r>
        </a:p>
      </dgm:t>
    </dgm:pt>
    <dgm:pt modelId="{76E8B92E-BBDE-4EF8-87D1-C13081E760A7}" type="parTrans" cxnId="{88E247EB-F535-4C93-BF9E-B3385016129F}">
      <dgm:prSet/>
      <dgm:spPr/>
      <dgm:t>
        <a:bodyPr/>
        <a:lstStyle/>
        <a:p>
          <a:endParaRPr lang="en-US"/>
        </a:p>
      </dgm:t>
    </dgm:pt>
    <dgm:pt modelId="{C178CCAF-960A-4AFC-A828-4151BE6912E4}" type="sibTrans" cxnId="{88E247EB-F535-4C93-BF9E-B3385016129F}">
      <dgm:prSet/>
      <dgm:spPr/>
      <dgm:t>
        <a:bodyPr/>
        <a:lstStyle/>
        <a:p>
          <a:endParaRPr lang="en-US"/>
        </a:p>
      </dgm:t>
    </dgm:pt>
    <dgm:pt modelId="{0D30B7CD-160F-41FB-A467-D883DDCD66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source and cross-platform</a:t>
          </a:r>
        </a:p>
      </dgm:t>
    </dgm:pt>
    <dgm:pt modelId="{92DAFE91-42AB-4BBE-B7B1-3C603431D3AA}" type="parTrans" cxnId="{D87CDF57-6FE1-48AD-AB4A-3CBF9DC6ADD7}">
      <dgm:prSet/>
      <dgm:spPr/>
      <dgm:t>
        <a:bodyPr/>
        <a:lstStyle/>
        <a:p>
          <a:endParaRPr lang="en-US"/>
        </a:p>
      </dgm:t>
    </dgm:pt>
    <dgm:pt modelId="{3FBB59EA-0FD0-4246-BBC9-78A489A2813E}" type="sibTrans" cxnId="{D87CDF57-6FE1-48AD-AB4A-3CBF9DC6ADD7}">
      <dgm:prSet/>
      <dgm:spPr/>
      <dgm:t>
        <a:bodyPr/>
        <a:lstStyle/>
        <a:p>
          <a:endParaRPr lang="en-US"/>
        </a:p>
      </dgm:t>
    </dgm:pt>
    <dgm:pt modelId="{18B5669C-039C-4E7F-A2B0-8655C52248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Windows, Linux, Mac</a:t>
          </a:r>
        </a:p>
      </dgm:t>
    </dgm:pt>
    <dgm:pt modelId="{7C0A5906-1188-45E6-B667-A4D56DC5C44F}" type="parTrans" cxnId="{F0CC08CA-6D08-48F8-AB6E-D3BBA9EA878B}">
      <dgm:prSet/>
      <dgm:spPr/>
      <dgm:t>
        <a:bodyPr/>
        <a:lstStyle/>
        <a:p>
          <a:endParaRPr lang="en-US"/>
        </a:p>
      </dgm:t>
    </dgm:pt>
    <dgm:pt modelId="{655535D6-452A-4173-91B6-726C21F0A329}" type="sibTrans" cxnId="{F0CC08CA-6D08-48F8-AB6E-D3BBA9EA878B}">
      <dgm:prSet/>
      <dgm:spPr/>
      <dgm:t>
        <a:bodyPr/>
        <a:lstStyle/>
        <a:p>
          <a:endParaRPr lang="en-US"/>
        </a:p>
      </dgm:t>
    </dgm:pt>
    <dgm:pt modelId="{7FDB14E6-A2B1-47C8-89C8-EE235039D3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X64, x86 (some), ARM (some)</a:t>
          </a:r>
        </a:p>
      </dgm:t>
    </dgm:pt>
    <dgm:pt modelId="{F3EDD62D-E1B1-4AC7-B679-2316EB5A8FAD}" type="parTrans" cxnId="{2C89AE8C-8FE4-4697-A1B1-7B996DD99F02}">
      <dgm:prSet/>
      <dgm:spPr/>
      <dgm:t>
        <a:bodyPr/>
        <a:lstStyle/>
        <a:p>
          <a:endParaRPr lang="en-US"/>
        </a:p>
      </dgm:t>
    </dgm:pt>
    <dgm:pt modelId="{28B5818F-4FD4-455C-AD3F-DE7E2DF6F411}" type="sibTrans" cxnId="{2C89AE8C-8FE4-4697-A1B1-7B996DD99F02}">
      <dgm:prSet/>
      <dgm:spPr/>
      <dgm:t>
        <a:bodyPr/>
        <a:lstStyle/>
        <a:p>
          <a:endParaRPr lang="en-US"/>
        </a:p>
      </dgm:t>
    </dgm:pt>
    <dgm:pt modelId="{D10BE1CD-CE16-46E6-8BD7-CBF184F4A2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Proven and extensible</a:t>
          </a:r>
        </a:p>
      </dgm:t>
    </dgm:pt>
    <dgm:pt modelId="{EF1E1C31-8BED-42E1-B709-99EFEEDBF0D8}" type="parTrans" cxnId="{E3F782B1-2B5B-496C-B7FC-2D2083FB0DD4}">
      <dgm:prSet/>
      <dgm:spPr/>
      <dgm:t>
        <a:bodyPr/>
        <a:lstStyle/>
        <a:p>
          <a:endParaRPr lang="en-US"/>
        </a:p>
      </dgm:t>
    </dgm:pt>
    <dgm:pt modelId="{2DDBC3CB-0044-4C0B-A36B-2F12B4F4C04C}" type="sibTrans" cxnId="{E3F782B1-2B5B-496C-B7FC-2D2083FB0DD4}">
      <dgm:prSet/>
      <dgm:spPr/>
      <dgm:t>
        <a:bodyPr/>
        <a:lstStyle/>
        <a:p>
          <a:endParaRPr lang="en-US"/>
        </a:p>
      </dgm:t>
    </dgm:pt>
    <dgm:pt modelId="{E0362290-1F46-46C1-8380-475EE8066A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Development started ~10 years ago</a:t>
          </a:r>
        </a:p>
      </dgm:t>
    </dgm:pt>
    <dgm:pt modelId="{C5D528CD-ED4A-440B-B984-970061D4CB33}" type="parTrans" cxnId="{DFDB21A4-7F2C-4BBB-9D5D-ECBCC381E72E}">
      <dgm:prSet/>
      <dgm:spPr/>
      <dgm:t>
        <a:bodyPr/>
        <a:lstStyle/>
        <a:p>
          <a:endParaRPr lang="en-US"/>
        </a:p>
      </dgm:t>
    </dgm:pt>
    <dgm:pt modelId="{F2EB5BBB-A3C2-4320-B071-C0222EC1FDD2}" type="sibTrans" cxnId="{DFDB21A4-7F2C-4BBB-9D5D-ECBCC381E72E}">
      <dgm:prSet/>
      <dgm:spPr/>
      <dgm:t>
        <a:bodyPr/>
        <a:lstStyle/>
        <a:p>
          <a:endParaRPr lang="en-US"/>
        </a:p>
      </dgm:t>
    </dgm:pt>
    <dgm:pt modelId="{C7997A3C-6E06-4CC3-BF61-766F079054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Received contribution (and scrutiny) from all of MS</a:t>
          </a:r>
        </a:p>
      </dgm:t>
    </dgm:pt>
    <dgm:pt modelId="{01C8CFAD-4A61-43A3-9BB8-1A20518F61F8}" type="parTrans" cxnId="{A59581C6-88CA-4743-B276-B1111F2F995E}">
      <dgm:prSet/>
      <dgm:spPr/>
      <dgm:t>
        <a:bodyPr/>
        <a:lstStyle/>
        <a:p>
          <a:endParaRPr lang="en-US"/>
        </a:p>
      </dgm:t>
    </dgm:pt>
    <dgm:pt modelId="{3953652E-F118-43BE-9073-1331165A8755}" type="sibTrans" cxnId="{A59581C6-88CA-4743-B276-B1111F2F995E}">
      <dgm:prSet/>
      <dgm:spPr/>
      <dgm:t>
        <a:bodyPr/>
        <a:lstStyle/>
        <a:p>
          <a:endParaRPr lang="en-US"/>
        </a:p>
      </dgm:t>
    </dgm:pt>
    <dgm:pt modelId="{720E111C-C34E-46EB-BCE7-82E73B309917}" type="pres">
      <dgm:prSet presAssocID="{1E824D38-0C4B-4012-A95C-1C09C149A3C4}" presName="root" presStyleCnt="0">
        <dgm:presLayoutVars>
          <dgm:dir/>
          <dgm:resizeHandles val="exact"/>
        </dgm:presLayoutVars>
      </dgm:prSet>
      <dgm:spPr/>
    </dgm:pt>
    <dgm:pt modelId="{D161B85B-7E71-4A79-9C4F-16217FF8C4B3}" type="pres">
      <dgm:prSet presAssocID="{126CC727-B727-4C37-B865-26F0913A3B8C}" presName="compNode" presStyleCnt="0"/>
      <dgm:spPr/>
    </dgm:pt>
    <dgm:pt modelId="{45CC5C06-9004-45B6-A3FB-6D99DF1E5184}" type="pres">
      <dgm:prSet presAssocID="{126CC727-B727-4C37-B865-26F0913A3B8C}" presName="bgRect" presStyleLbl="bgShp" presStyleIdx="0" presStyleCnt="3"/>
      <dgm:spPr/>
    </dgm:pt>
    <dgm:pt modelId="{F404BE52-2E53-456E-9C16-0D710E0E5E10}" type="pres">
      <dgm:prSet presAssocID="{126CC727-B727-4C37-B865-26F0913A3B8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9C6206F-5F9E-4429-93B4-0E0A00CD34C3}" type="pres">
      <dgm:prSet presAssocID="{126CC727-B727-4C37-B865-26F0913A3B8C}" presName="spaceRect" presStyleCnt="0"/>
      <dgm:spPr/>
    </dgm:pt>
    <dgm:pt modelId="{14ECCD9D-5AA3-47BD-8A4B-B8D8E76F9C9B}" type="pres">
      <dgm:prSet presAssocID="{126CC727-B727-4C37-B865-26F0913A3B8C}" presName="parTx" presStyleLbl="revTx" presStyleIdx="0" presStyleCnt="6">
        <dgm:presLayoutVars>
          <dgm:chMax val="0"/>
          <dgm:chPref val="0"/>
        </dgm:presLayoutVars>
      </dgm:prSet>
      <dgm:spPr/>
    </dgm:pt>
    <dgm:pt modelId="{D34CDD64-77AD-4C0E-924C-4989EA3E882D}" type="pres">
      <dgm:prSet presAssocID="{126CC727-B727-4C37-B865-26F0913A3B8C}" presName="desTx" presStyleLbl="revTx" presStyleIdx="1" presStyleCnt="6">
        <dgm:presLayoutVars/>
      </dgm:prSet>
      <dgm:spPr/>
    </dgm:pt>
    <dgm:pt modelId="{81E1B261-8C2E-4F7F-A529-C2CB00A134FB}" type="pres">
      <dgm:prSet presAssocID="{3D19CB0C-509C-4C60-BC53-9AC691300003}" presName="sibTrans" presStyleCnt="0"/>
      <dgm:spPr/>
    </dgm:pt>
    <dgm:pt modelId="{5C789F5E-FA8B-4332-984A-56DFC71FDA81}" type="pres">
      <dgm:prSet presAssocID="{0D30B7CD-160F-41FB-A467-D883DDCD66D1}" presName="compNode" presStyleCnt="0"/>
      <dgm:spPr/>
    </dgm:pt>
    <dgm:pt modelId="{FB2FB469-03F8-4FFF-9525-467A04A2A4F2}" type="pres">
      <dgm:prSet presAssocID="{0D30B7CD-160F-41FB-A467-D883DDCD66D1}" presName="bgRect" presStyleLbl="bgShp" presStyleIdx="1" presStyleCnt="3"/>
      <dgm:spPr/>
    </dgm:pt>
    <dgm:pt modelId="{527A7827-58E1-4853-9715-F828A021B2D6}" type="pres">
      <dgm:prSet presAssocID="{0D30B7CD-160F-41FB-A467-D883DDCD66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A1EA767-6583-489E-831A-0196F6354EDA}" type="pres">
      <dgm:prSet presAssocID="{0D30B7CD-160F-41FB-A467-D883DDCD66D1}" presName="spaceRect" presStyleCnt="0"/>
      <dgm:spPr/>
    </dgm:pt>
    <dgm:pt modelId="{BB4FEBC4-EFDB-4360-AF67-7F41AC640862}" type="pres">
      <dgm:prSet presAssocID="{0D30B7CD-160F-41FB-A467-D883DDCD66D1}" presName="parTx" presStyleLbl="revTx" presStyleIdx="2" presStyleCnt="6">
        <dgm:presLayoutVars>
          <dgm:chMax val="0"/>
          <dgm:chPref val="0"/>
        </dgm:presLayoutVars>
      </dgm:prSet>
      <dgm:spPr/>
    </dgm:pt>
    <dgm:pt modelId="{F9046801-C871-425F-8FEB-4E83C93C6FB8}" type="pres">
      <dgm:prSet presAssocID="{0D30B7CD-160F-41FB-A467-D883DDCD66D1}" presName="desTx" presStyleLbl="revTx" presStyleIdx="3" presStyleCnt="6">
        <dgm:presLayoutVars/>
      </dgm:prSet>
      <dgm:spPr/>
    </dgm:pt>
    <dgm:pt modelId="{0C088197-4FBC-4610-A591-9AFC699EA40B}" type="pres">
      <dgm:prSet presAssocID="{3FBB59EA-0FD0-4246-BBC9-78A489A2813E}" presName="sibTrans" presStyleCnt="0"/>
      <dgm:spPr/>
    </dgm:pt>
    <dgm:pt modelId="{6C6D7140-6B89-4CE2-A5B6-12E00450DE2C}" type="pres">
      <dgm:prSet presAssocID="{D10BE1CD-CE16-46E6-8BD7-CBF184F4A21D}" presName="compNode" presStyleCnt="0"/>
      <dgm:spPr/>
    </dgm:pt>
    <dgm:pt modelId="{41C226FF-43DF-4FD0-8402-C3A0E35D8996}" type="pres">
      <dgm:prSet presAssocID="{D10BE1CD-CE16-46E6-8BD7-CBF184F4A21D}" presName="bgRect" presStyleLbl="bgShp" presStyleIdx="2" presStyleCnt="3"/>
      <dgm:spPr/>
    </dgm:pt>
    <dgm:pt modelId="{987EA1DE-1144-430A-AFFD-2A310C753EED}" type="pres">
      <dgm:prSet presAssocID="{D10BE1CD-CE16-46E6-8BD7-CBF184F4A21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63FE12D-698F-4353-B694-947AB5AA6F5A}" type="pres">
      <dgm:prSet presAssocID="{D10BE1CD-CE16-46E6-8BD7-CBF184F4A21D}" presName="spaceRect" presStyleCnt="0"/>
      <dgm:spPr/>
    </dgm:pt>
    <dgm:pt modelId="{E9BBA865-6D6F-4794-A5B1-90B461883F82}" type="pres">
      <dgm:prSet presAssocID="{D10BE1CD-CE16-46E6-8BD7-CBF184F4A21D}" presName="parTx" presStyleLbl="revTx" presStyleIdx="4" presStyleCnt="6">
        <dgm:presLayoutVars>
          <dgm:chMax val="0"/>
          <dgm:chPref val="0"/>
        </dgm:presLayoutVars>
      </dgm:prSet>
      <dgm:spPr/>
    </dgm:pt>
    <dgm:pt modelId="{3D42DF4B-594A-4CFD-B952-5BF42B47547C}" type="pres">
      <dgm:prSet presAssocID="{D10BE1CD-CE16-46E6-8BD7-CBF184F4A21D}" presName="desTx" presStyleLbl="revTx" presStyleIdx="5" presStyleCnt="6">
        <dgm:presLayoutVars/>
      </dgm:prSet>
      <dgm:spPr/>
    </dgm:pt>
  </dgm:ptLst>
  <dgm:cxnLst>
    <dgm:cxn modelId="{A3D03B03-D18F-4EF8-ACEE-EB905F3344D5}" type="presOf" srcId="{126CC727-B727-4C37-B865-26F0913A3B8C}" destId="{14ECCD9D-5AA3-47BD-8A4B-B8D8E76F9C9B}" srcOrd="0" destOrd="0" presId="urn:microsoft.com/office/officeart/2018/2/layout/IconVerticalSolidList"/>
    <dgm:cxn modelId="{32A85509-3A41-4692-8F1B-2463E5D682A2}" type="presOf" srcId="{1E824D38-0C4B-4012-A95C-1C09C149A3C4}" destId="{720E111C-C34E-46EB-BCE7-82E73B309917}" srcOrd="0" destOrd="0" presId="urn:microsoft.com/office/officeart/2018/2/layout/IconVerticalSolidList"/>
    <dgm:cxn modelId="{49CB652D-DBA0-4BCD-AC4E-12F83D8DD865}" srcId="{1E824D38-0C4B-4012-A95C-1C09C149A3C4}" destId="{126CC727-B727-4C37-B865-26F0913A3B8C}" srcOrd="0" destOrd="0" parTransId="{09696703-FD19-427E-8C85-3F139A346A7E}" sibTransId="{3D19CB0C-509C-4C60-BC53-9AC691300003}"/>
    <dgm:cxn modelId="{2B58663E-A1BA-4A87-A036-55DE2213E9D9}" type="presOf" srcId="{C7997A3C-6E06-4CC3-BF61-766F079054A7}" destId="{3D42DF4B-594A-4CFD-B952-5BF42B47547C}" srcOrd="0" destOrd="1" presId="urn:microsoft.com/office/officeart/2018/2/layout/IconVerticalSolidList"/>
    <dgm:cxn modelId="{AFE7526C-FF0E-4EEE-BFC3-253E21460A01}" type="presOf" srcId="{0D30B7CD-160F-41FB-A467-D883DDCD66D1}" destId="{BB4FEBC4-EFDB-4360-AF67-7F41AC640862}" srcOrd="0" destOrd="0" presId="urn:microsoft.com/office/officeart/2018/2/layout/IconVerticalSolidList"/>
    <dgm:cxn modelId="{D87CDF57-6FE1-48AD-AB4A-3CBF9DC6ADD7}" srcId="{1E824D38-0C4B-4012-A95C-1C09C149A3C4}" destId="{0D30B7CD-160F-41FB-A467-D883DDCD66D1}" srcOrd="1" destOrd="0" parTransId="{92DAFE91-42AB-4BBE-B7B1-3C603431D3AA}" sibTransId="{3FBB59EA-0FD0-4246-BBC9-78A489A2813E}"/>
    <dgm:cxn modelId="{2C89AE8C-8FE4-4697-A1B1-7B996DD99F02}" srcId="{0D30B7CD-160F-41FB-A467-D883DDCD66D1}" destId="{7FDB14E6-A2B1-47C8-89C8-EE235039D373}" srcOrd="1" destOrd="0" parTransId="{F3EDD62D-E1B1-4AC7-B679-2316EB5A8FAD}" sibTransId="{28B5818F-4FD4-455C-AD3F-DE7E2DF6F411}"/>
    <dgm:cxn modelId="{EBFBA195-76E3-4A5C-B03F-F3A9FE3DCD1A}" type="presOf" srcId="{37D213CD-4417-4A16-96D0-480F1B5576D9}" destId="{D34CDD64-77AD-4C0E-924C-4989EA3E882D}" srcOrd="0" destOrd="0" presId="urn:microsoft.com/office/officeart/2018/2/layout/IconVerticalSolidList"/>
    <dgm:cxn modelId="{DFDB21A4-7F2C-4BBB-9D5D-ECBCC381E72E}" srcId="{D10BE1CD-CE16-46E6-8BD7-CBF184F4A21D}" destId="{E0362290-1F46-46C1-8380-475EE8066A98}" srcOrd="0" destOrd="0" parTransId="{C5D528CD-ED4A-440B-B984-970061D4CB33}" sibTransId="{F2EB5BBB-A3C2-4320-B071-C0222EC1FDD2}"/>
    <dgm:cxn modelId="{BDFB83A5-8E1E-4378-8BAF-3E7945DEDECE}" type="presOf" srcId="{18B5669C-039C-4E7F-A2B0-8655C52248D9}" destId="{F9046801-C871-425F-8FEB-4E83C93C6FB8}" srcOrd="0" destOrd="0" presId="urn:microsoft.com/office/officeart/2018/2/layout/IconVerticalSolidList"/>
    <dgm:cxn modelId="{DC9720AF-EEDB-4DC0-934F-ABD210513766}" type="presOf" srcId="{E0362290-1F46-46C1-8380-475EE8066A98}" destId="{3D42DF4B-594A-4CFD-B952-5BF42B47547C}" srcOrd="0" destOrd="0" presId="urn:microsoft.com/office/officeart/2018/2/layout/IconVerticalSolidList"/>
    <dgm:cxn modelId="{E3F782B1-2B5B-496C-B7FC-2D2083FB0DD4}" srcId="{1E824D38-0C4B-4012-A95C-1C09C149A3C4}" destId="{D10BE1CD-CE16-46E6-8BD7-CBF184F4A21D}" srcOrd="2" destOrd="0" parTransId="{EF1E1C31-8BED-42E1-B709-99EFEEDBF0D8}" sibTransId="{2DDBC3CB-0044-4C0B-A36B-2F12B4F4C04C}"/>
    <dgm:cxn modelId="{A59581C6-88CA-4743-B276-B1111F2F995E}" srcId="{D10BE1CD-CE16-46E6-8BD7-CBF184F4A21D}" destId="{C7997A3C-6E06-4CC3-BF61-766F079054A7}" srcOrd="1" destOrd="0" parTransId="{01C8CFAD-4A61-43A3-9BB8-1A20518F61F8}" sibTransId="{3953652E-F118-43BE-9073-1331165A8755}"/>
    <dgm:cxn modelId="{F0CC08CA-6D08-48F8-AB6E-D3BBA9EA878B}" srcId="{0D30B7CD-160F-41FB-A467-D883DDCD66D1}" destId="{18B5669C-039C-4E7F-A2B0-8655C52248D9}" srcOrd="0" destOrd="0" parTransId="{7C0A5906-1188-45E6-B667-A4D56DC5C44F}" sibTransId="{655535D6-452A-4173-91B6-726C21F0A329}"/>
    <dgm:cxn modelId="{85F363E9-26F7-48C5-9A51-4E69E2A9C80C}" type="presOf" srcId="{D10BE1CD-CE16-46E6-8BD7-CBF184F4A21D}" destId="{E9BBA865-6D6F-4794-A5B1-90B461883F82}" srcOrd="0" destOrd="0" presId="urn:microsoft.com/office/officeart/2018/2/layout/IconVerticalSolidList"/>
    <dgm:cxn modelId="{88E247EB-F535-4C93-BF9E-B3385016129F}" srcId="{126CC727-B727-4C37-B865-26F0913A3B8C}" destId="{37D213CD-4417-4A16-96D0-480F1B5576D9}" srcOrd="0" destOrd="0" parTransId="{76E8B92E-BBDE-4EF8-87D1-C13081E760A7}" sibTransId="{C178CCAF-960A-4AFC-A828-4151BE6912E4}"/>
    <dgm:cxn modelId="{2BA03AF0-B110-4656-BC8A-40CAD994FBD1}" type="presOf" srcId="{7FDB14E6-A2B1-47C8-89C8-EE235039D373}" destId="{F9046801-C871-425F-8FEB-4E83C93C6FB8}" srcOrd="0" destOrd="1" presId="urn:microsoft.com/office/officeart/2018/2/layout/IconVerticalSolidList"/>
    <dgm:cxn modelId="{37739A05-CF23-437D-A65D-649F65FD2007}" type="presParOf" srcId="{720E111C-C34E-46EB-BCE7-82E73B309917}" destId="{D161B85B-7E71-4A79-9C4F-16217FF8C4B3}" srcOrd="0" destOrd="0" presId="urn:microsoft.com/office/officeart/2018/2/layout/IconVerticalSolidList"/>
    <dgm:cxn modelId="{F043A29C-50BF-4687-AAFB-C258957DA7CD}" type="presParOf" srcId="{D161B85B-7E71-4A79-9C4F-16217FF8C4B3}" destId="{45CC5C06-9004-45B6-A3FB-6D99DF1E5184}" srcOrd="0" destOrd="0" presId="urn:microsoft.com/office/officeart/2018/2/layout/IconVerticalSolidList"/>
    <dgm:cxn modelId="{083BAA03-5142-4552-9CCC-1F1D962C1B68}" type="presParOf" srcId="{D161B85B-7E71-4A79-9C4F-16217FF8C4B3}" destId="{F404BE52-2E53-456E-9C16-0D710E0E5E10}" srcOrd="1" destOrd="0" presId="urn:microsoft.com/office/officeart/2018/2/layout/IconVerticalSolidList"/>
    <dgm:cxn modelId="{FEC85D8D-DA83-4F2B-9675-46ED2719DE43}" type="presParOf" srcId="{D161B85B-7E71-4A79-9C4F-16217FF8C4B3}" destId="{B9C6206F-5F9E-4429-93B4-0E0A00CD34C3}" srcOrd="2" destOrd="0" presId="urn:microsoft.com/office/officeart/2018/2/layout/IconVerticalSolidList"/>
    <dgm:cxn modelId="{31934715-2875-4235-AC5B-44494A33A048}" type="presParOf" srcId="{D161B85B-7E71-4A79-9C4F-16217FF8C4B3}" destId="{14ECCD9D-5AA3-47BD-8A4B-B8D8E76F9C9B}" srcOrd="3" destOrd="0" presId="urn:microsoft.com/office/officeart/2018/2/layout/IconVerticalSolidList"/>
    <dgm:cxn modelId="{03B064BA-7DA9-48CD-920A-5A2B4E5D4436}" type="presParOf" srcId="{D161B85B-7E71-4A79-9C4F-16217FF8C4B3}" destId="{D34CDD64-77AD-4C0E-924C-4989EA3E882D}" srcOrd="4" destOrd="0" presId="urn:microsoft.com/office/officeart/2018/2/layout/IconVerticalSolidList"/>
    <dgm:cxn modelId="{B928B5F6-80D5-48B4-AD0B-77B76E1DF1FD}" type="presParOf" srcId="{720E111C-C34E-46EB-BCE7-82E73B309917}" destId="{81E1B261-8C2E-4F7F-A529-C2CB00A134FB}" srcOrd="1" destOrd="0" presId="urn:microsoft.com/office/officeart/2018/2/layout/IconVerticalSolidList"/>
    <dgm:cxn modelId="{C13C5194-C063-4D04-98F3-C49CC65700C5}" type="presParOf" srcId="{720E111C-C34E-46EB-BCE7-82E73B309917}" destId="{5C789F5E-FA8B-4332-984A-56DFC71FDA81}" srcOrd="2" destOrd="0" presId="urn:microsoft.com/office/officeart/2018/2/layout/IconVerticalSolidList"/>
    <dgm:cxn modelId="{38529379-F651-4785-9C0B-72964E6400CD}" type="presParOf" srcId="{5C789F5E-FA8B-4332-984A-56DFC71FDA81}" destId="{FB2FB469-03F8-4FFF-9525-467A04A2A4F2}" srcOrd="0" destOrd="0" presId="urn:microsoft.com/office/officeart/2018/2/layout/IconVerticalSolidList"/>
    <dgm:cxn modelId="{BBC0A18A-004A-455E-818D-05400ABA7590}" type="presParOf" srcId="{5C789F5E-FA8B-4332-984A-56DFC71FDA81}" destId="{527A7827-58E1-4853-9715-F828A021B2D6}" srcOrd="1" destOrd="0" presId="urn:microsoft.com/office/officeart/2018/2/layout/IconVerticalSolidList"/>
    <dgm:cxn modelId="{119B710C-5176-4DD5-B460-478C63522398}" type="presParOf" srcId="{5C789F5E-FA8B-4332-984A-56DFC71FDA81}" destId="{EA1EA767-6583-489E-831A-0196F6354EDA}" srcOrd="2" destOrd="0" presId="urn:microsoft.com/office/officeart/2018/2/layout/IconVerticalSolidList"/>
    <dgm:cxn modelId="{8DE50BA7-CEC3-488A-BA92-9FB7865B15ED}" type="presParOf" srcId="{5C789F5E-FA8B-4332-984A-56DFC71FDA81}" destId="{BB4FEBC4-EFDB-4360-AF67-7F41AC640862}" srcOrd="3" destOrd="0" presId="urn:microsoft.com/office/officeart/2018/2/layout/IconVerticalSolidList"/>
    <dgm:cxn modelId="{8DFDCA48-DAC4-4E8D-9ED4-DA45DAEB43A5}" type="presParOf" srcId="{5C789F5E-FA8B-4332-984A-56DFC71FDA81}" destId="{F9046801-C871-425F-8FEB-4E83C93C6FB8}" srcOrd="4" destOrd="0" presId="urn:microsoft.com/office/officeart/2018/2/layout/IconVerticalSolidList"/>
    <dgm:cxn modelId="{F20A72E8-AF1A-45B4-87F6-D92F7FDC0C8C}" type="presParOf" srcId="{720E111C-C34E-46EB-BCE7-82E73B309917}" destId="{0C088197-4FBC-4610-A591-9AFC699EA40B}" srcOrd="3" destOrd="0" presId="urn:microsoft.com/office/officeart/2018/2/layout/IconVerticalSolidList"/>
    <dgm:cxn modelId="{D5300B3F-E784-42EB-AF2B-8456A08AE2BB}" type="presParOf" srcId="{720E111C-C34E-46EB-BCE7-82E73B309917}" destId="{6C6D7140-6B89-4CE2-A5B6-12E00450DE2C}" srcOrd="4" destOrd="0" presId="urn:microsoft.com/office/officeart/2018/2/layout/IconVerticalSolidList"/>
    <dgm:cxn modelId="{0D4D8D84-D34D-46F9-A6F9-A67BEB86AF36}" type="presParOf" srcId="{6C6D7140-6B89-4CE2-A5B6-12E00450DE2C}" destId="{41C226FF-43DF-4FD0-8402-C3A0E35D8996}" srcOrd="0" destOrd="0" presId="urn:microsoft.com/office/officeart/2018/2/layout/IconVerticalSolidList"/>
    <dgm:cxn modelId="{4E878E1A-8439-4C69-B844-379531A4EB5A}" type="presParOf" srcId="{6C6D7140-6B89-4CE2-A5B6-12E00450DE2C}" destId="{987EA1DE-1144-430A-AFFD-2A310C753EED}" srcOrd="1" destOrd="0" presId="urn:microsoft.com/office/officeart/2018/2/layout/IconVerticalSolidList"/>
    <dgm:cxn modelId="{6342D764-94D7-44F7-9DA3-B438FA43B5C2}" type="presParOf" srcId="{6C6D7140-6B89-4CE2-A5B6-12E00450DE2C}" destId="{563FE12D-698F-4353-B694-947AB5AA6F5A}" srcOrd="2" destOrd="0" presId="urn:microsoft.com/office/officeart/2018/2/layout/IconVerticalSolidList"/>
    <dgm:cxn modelId="{5E3DECFA-4604-4231-AB00-8C3C58B63985}" type="presParOf" srcId="{6C6D7140-6B89-4CE2-A5B6-12E00450DE2C}" destId="{E9BBA865-6D6F-4794-A5B1-90B461883F82}" srcOrd="3" destOrd="0" presId="urn:microsoft.com/office/officeart/2018/2/layout/IconVerticalSolidList"/>
    <dgm:cxn modelId="{BAEED10C-3093-42A5-98F3-F5F545ECF9FD}" type="presParOf" srcId="{6C6D7140-6B89-4CE2-A5B6-12E00450DE2C}" destId="{3D42DF4B-594A-4CFD-B952-5BF42B47547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C5C06-9004-45B6-A3FB-6D99DF1E5184}">
      <dsp:nvSpPr>
        <dsp:cNvPr id="0" name=""/>
        <dsp:cNvSpPr/>
      </dsp:nvSpPr>
      <dsp:spPr>
        <a:xfrm>
          <a:off x="0" y="498"/>
          <a:ext cx="10515600" cy="11657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04BE52-2E53-456E-9C16-0D710E0E5E10}">
      <dsp:nvSpPr>
        <dsp:cNvPr id="0" name=""/>
        <dsp:cNvSpPr/>
      </dsp:nvSpPr>
      <dsp:spPr>
        <a:xfrm>
          <a:off x="352626" y="262782"/>
          <a:ext cx="641139" cy="641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ECCD9D-5AA3-47BD-8A4B-B8D8E76F9C9B}">
      <dsp:nvSpPr>
        <dsp:cNvPr id="0" name=""/>
        <dsp:cNvSpPr/>
      </dsp:nvSpPr>
      <dsp:spPr>
        <a:xfrm>
          <a:off x="1346392" y="498"/>
          <a:ext cx="4732020" cy="116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71" tIns="123371" rIns="123371" bIns="1233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Machine Learning made for .NET Developers</a:t>
          </a:r>
        </a:p>
      </dsp:txBody>
      <dsp:txXfrm>
        <a:off x="1346392" y="498"/>
        <a:ext cx="4732020" cy="1165707"/>
      </dsp:txXfrm>
    </dsp:sp>
    <dsp:sp modelId="{D34CDD64-77AD-4C0E-924C-4989EA3E882D}">
      <dsp:nvSpPr>
        <dsp:cNvPr id="0" name=""/>
        <dsp:cNvSpPr/>
      </dsp:nvSpPr>
      <dsp:spPr>
        <a:xfrm>
          <a:off x="6078412" y="498"/>
          <a:ext cx="4437187" cy="116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71" tIns="123371" rIns="123371" bIns="1233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Covers many developer scenarios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Available in C#, F# and VB.NET</a:t>
          </a:r>
        </a:p>
      </dsp:txBody>
      <dsp:txXfrm>
        <a:off x="6078412" y="498"/>
        <a:ext cx="4437187" cy="1165707"/>
      </dsp:txXfrm>
    </dsp:sp>
    <dsp:sp modelId="{FB2FB469-03F8-4FFF-9525-467A04A2A4F2}">
      <dsp:nvSpPr>
        <dsp:cNvPr id="0" name=""/>
        <dsp:cNvSpPr/>
      </dsp:nvSpPr>
      <dsp:spPr>
        <a:xfrm>
          <a:off x="0" y="1457633"/>
          <a:ext cx="10515600" cy="11657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7A7827-58E1-4853-9715-F828A021B2D6}">
      <dsp:nvSpPr>
        <dsp:cNvPr id="0" name=""/>
        <dsp:cNvSpPr/>
      </dsp:nvSpPr>
      <dsp:spPr>
        <a:xfrm>
          <a:off x="352626" y="1719917"/>
          <a:ext cx="641139" cy="641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FEBC4-EFDB-4360-AF67-7F41AC640862}">
      <dsp:nvSpPr>
        <dsp:cNvPr id="0" name=""/>
        <dsp:cNvSpPr/>
      </dsp:nvSpPr>
      <dsp:spPr>
        <a:xfrm>
          <a:off x="1346392" y="1457633"/>
          <a:ext cx="4732020" cy="116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71" tIns="123371" rIns="123371" bIns="1233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Open source and cross-platform</a:t>
          </a:r>
        </a:p>
      </dsp:txBody>
      <dsp:txXfrm>
        <a:off x="1346392" y="1457633"/>
        <a:ext cx="4732020" cy="1165707"/>
      </dsp:txXfrm>
    </dsp:sp>
    <dsp:sp modelId="{F9046801-C871-425F-8FEB-4E83C93C6FB8}">
      <dsp:nvSpPr>
        <dsp:cNvPr id="0" name=""/>
        <dsp:cNvSpPr/>
      </dsp:nvSpPr>
      <dsp:spPr>
        <a:xfrm>
          <a:off x="6078412" y="1457633"/>
          <a:ext cx="4437187" cy="116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71" tIns="123371" rIns="123371" bIns="1233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Windows, Linux, Mac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X64, x86 (some), ARM (some)</a:t>
          </a:r>
        </a:p>
      </dsp:txBody>
      <dsp:txXfrm>
        <a:off x="6078412" y="1457633"/>
        <a:ext cx="4437187" cy="1165707"/>
      </dsp:txXfrm>
    </dsp:sp>
    <dsp:sp modelId="{41C226FF-43DF-4FD0-8402-C3A0E35D8996}">
      <dsp:nvSpPr>
        <dsp:cNvPr id="0" name=""/>
        <dsp:cNvSpPr/>
      </dsp:nvSpPr>
      <dsp:spPr>
        <a:xfrm>
          <a:off x="0" y="2914767"/>
          <a:ext cx="10515600" cy="116570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7EA1DE-1144-430A-AFFD-2A310C753EED}">
      <dsp:nvSpPr>
        <dsp:cNvPr id="0" name=""/>
        <dsp:cNvSpPr/>
      </dsp:nvSpPr>
      <dsp:spPr>
        <a:xfrm>
          <a:off x="352626" y="3177052"/>
          <a:ext cx="641139" cy="641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BA865-6D6F-4794-A5B1-90B461883F82}">
      <dsp:nvSpPr>
        <dsp:cNvPr id="0" name=""/>
        <dsp:cNvSpPr/>
      </dsp:nvSpPr>
      <dsp:spPr>
        <a:xfrm>
          <a:off x="1346392" y="2914767"/>
          <a:ext cx="4732020" cy="116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71" tIns="123371" rIns="123371" bIns="1233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Proven and extensible</a:t>
          </a:r>
        </a:p>
      </dsp:txBody>
      <dsp:txXfrm>
        <a:off x="1346392" y="2914767"/>
        <a:ext cx="4732020" cy="1165707"/>
      </dsp:txXfrm>
    </dsp:sp>
    <dsp:sp modelId="{3D42DF4B-594A-4CFD-B952-5BF42B47547C}">
      <dsp:nvSpPr>
        <dsp:cNvPr id="0" name=""/>
        <dsp:cNvSpPr/>
      </dsp:nvSpPr>
      <dsp:spPr>
        <a:xfrm>
          <a:off x="6078412" y="2914767"/>
          <a:ext cx="4437187" cy="116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71" tIns="123371" rIns="123371" bIns="12337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Development started ~10 years ago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Received contribution (and scrutiny) from all of MS</a:t>
          </a:r>
        </a:p>
      </dsp:txBody>
      <dsp:txXfrm>
        <a:off x="6078412" y="2914767"/>
        <a:ext cx="4437187" cy="1165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F634D-C912-4E60-9AAA-E43A886C9403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4B1BA-D882-45AF-9840-8855684AD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D3B629-ABE3-4545-9E80-4ED2B88B106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35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F7CFC-B5DB-460C-9D61-1BE996B020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6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4B1BA-D882-45AF-9840-8855684AD4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C1BB-6BA6-4384-AE00-7B4EE3399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89A77-3C8B-463C-9C89-8E05FF4AA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43FF2-25CF-4A9F-8D73-65147CA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548A9-BBE1-4F02-BB70-CEFD0248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62812-E35E-4FBB-BAE1-58933B7D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7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E65D-EC5D-4424-A2D6-AB9C25E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21646-98C1-421E-BCDF-8A78CE4C9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D75E-83CC-4D81-A1B4-0465578AC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7B9A-25CD-48B6-B94E-F2664FD0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9F57-BE37-44B6-9E29-4460B2A6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3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87971-2E3C-4312-9506-521B4E6E3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690EC-FB4F-4722-A71E-CD3062669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54C5C-7549-46AA-9701-80C3C703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BD56A-09FA-4D8F-90B0-05E30FBD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BF72-0DDE-441F-A69B-A25EB4C8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3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9180574" y="6248511"/>
            <a:ext cx="2742188" cy="364224"/>
          </a:xfrm>
          <a:prstGeom prst="rect">
            <a:avLst/>
          </a:prstGeom>
        </p:spPr>
        <p:txBody>
          <a:bodyPr vert="horz" lIns="91440" tIns="45720" rIns="146304" bIns="45720" rtlCol="0" anchor="ctr"/>
          <a:lstStyle>
            <a:lvl1pPr marL="0" algn="r" defTabSz="914367" rtl="0" eaLnBrk="1" latinLnBrk="0" hangingPunct="1">
              <a:lnSpc>
                <a:spcPct val="90000"/>
              </a:lnSpc>
              <a:spcAft>
                <a:spcPts val="588"/>
              </a:spcAft>
              <a:defRPr lang="en-US" sz="1961" kern="1200" smtClean="0">
                <a:gradFill>
                  <a:gsLst>
                    <a:gs pos="2917">
                      <a:srgbClr val="D7D7D7"/>
                    </a:gs>
                    <a:gs pos="100000">
                      <a:srgbClr val="D7D7D7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</a:lstStyle>
          <a:p>
            <a:fld id="{461BA605-C888-4326-8417-118ADDBFD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24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95119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1ED5-8C7D-4630-BDF6-3DF13A65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DE99E-417C-477D-BB19-0570164AB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CA14-6102-405B-A360-B38731665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4D763-9F90-4ACF-99F8-44AEF683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90AE0-4324-4E59-A846-B9B874E6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DE98-1D9F-4ADE-B6FF-5425F2CD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C520E-094F-4D6B-88A0-3B767E93E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2CFDC-D4CA-4506-864C-9B73B3B0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B2F2-0E1B-43C6-8C45-0AD71570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5B32C-3354-4971-B459-F44C068F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BD54-4D99-4885-BBCE-54782282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FBE45-4901-44C4-8165-10A0EEE15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16A29-A32F-45EE-9532-0D37E37B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5D594-AEFB-482F-A5AB-F39559E2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00BED-4D9C-430C-AD18-B3938D72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C84A2-0680-4FE6-BBBD-145A1781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C51A-E337-4B87-9C22-8C75F031D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B768F-4AC1-4B04-A786-A65F26A9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0C876-FC13-48D5-A42C-E46A22ECD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47636-BB46-4DF3-A45F-689420916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6943C-652D-4866-8D46-B90625A55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B6FED-F07B-4E15-8358-BD45854C1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AA1D6-180D-48FC-A39C-42DF66996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3EFA9-129D-4FA4-9F9A-DB45564F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3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AB54-C848-4D9A-9D40-394671330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0964B4-5D85-46B4-B735-AD0014647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CDC2E-1BCC-40E3-9C20-BCE908F7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9DA4C-30AA-47E6-A2EA-411B032E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F7A531-A5F0-4A19-919D-FCD6146F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363C7-BDB2-4CB1-B9FA-ECA2A3A8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11FEB-B6CE-4B78-836F-2D46BD5C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2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94770-5332-4823-94A9-E3699155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C87AE-843D-4762-BD1C-F0F4146B6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E2E97-AE34-4B27-9448-221DAFDC7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ED876-3873-4B89-A175-46BD960A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35601-1319-4073-A293-9032E9D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D184D-DC53-480D-8A62-5CA477D11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1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6D6C-926A-4EAA-BACA-B265D8D6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028D80-B99B-4297-88D2-9324B0913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835F0-5FD4-4F62-B748-E056A132A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8D175-FC4E-4BAE-B323-04A6957B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CA945-6348-4A2E-9053-7385EF52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58AED-4F10-4FFF-80E1-3B75FBE6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0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35688F-3A87-469A-8831-44D9CDA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A2774-7DC9-4B25-A141-F8551D1C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2E23E-BCCE-4D21-AF7F-EC1C4D661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32B2-1AB5-43F7-80D8-71B9139953A6}" type="datetimeFigureOut">
              <a:rPr lang="en-US" smtClean="0"/>
              <a:t>2018-12-11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2D08-4250-43E6-B8D0-85FD8B557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019E4-8259-4301-8DEA-C013C5504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C575-883C-48B1-88F5-83414347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7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Weimer@Microsoft.com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yaeld@microsoft.com" TargetMode="External"/><Relationship Id="rId13" Type="http://schemas.openxmlformats.org/officeDocument/2006/relationships/hyperlink" Target="mailto:agoswami@microsoft.com" TargetMode="External"/><Relationship Id="rId18" Type="http://schemas.openxmlformats.org/officeDocument/2006/relationships/hyperlink" Target="mailto:gleb.krivosheev@skype.net" TargetMode="External"/><Relationship Id="rId26" Type="http://schemas.openxmlformats.org/officeDocument/2006/relationships/hyperlink" Target="mailto:Artidoro.Pagnoni@microsoft.com" TargetMode="External"/><Relationship Id="rId3" Type="http://schemas.openxmlformats.org/officeDocument/2006/relationships/hyperlink" Target="mailto:zeahmed@microsoft.com" TargetMode="External"/><Relationship Id="rId21" Type="http://schemas.openxmlformats.org/officeDocument/2006/relationships/hyperlink" Target="mailto:sergiym@microsoft.com" TargetMode="External"/><Relationship Id="rId7" Type="http://schemas.openxmlformats.org/officeDocument/2006/relationships/hyperlink" Target="mailto:WeiSheng.Chin@microsoft.com" TargetMode="External"/><Relationship Id="rId12" Type="http://schemas.openxmlformats.org/officeDocument/2006/relationships/hyperlink" Target="mailto:tfinley@microsoft.com" TargetMode="External"/><Relationship Id="rId17" Type="http://schemas.openxmlformats.org/officeDocument/2006/relationships/hyperlink" Target="mailto:nakazmi@microsoft.com" TargetMode="External"/><Relationship Id="rId25" Type="http://schemas.openxmlformats.org/officeDocument/2006/relationships/hyperlink" Target="mailto:gaoshri@microsoft.com" TargetMode="External"/><Relationship Id="rId2" Type="http://schemas.openxmlformats.org/officeDocument/2006/relationships/image" Target="../media/image3.png"/><Relationship Id="rId16" Type="http://schemas.openxmlformats.org/officeDocument/2006/relationships/hyperlink" Target="mailto:mainterl@microsoft.com" TargetMode="External"/><Relationship Id="rId20" Type="http://schemas.openxmlformats.org/officeDocument/2006/relationships/hyperlink" Target="mailto:ivmatan@microsoft.com" TargetMode="External"/><Relationship Id="rId29" Type="http://schemas.openxmlformats.org/officeDocument/2006/relationships/hyperlink" Target="mailto:mzs@microsof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carr@microsoft.com" TargetMode="External"/><Relationship Id="rId11" Type="http://schemas.openxmlformats.org/officeDocument/2006/relationships/hyperlink" Target="mailto:sefilipi@microsoft.com" TargetMode="External"/><Relationship Id="rId24" Type="http://schemas.openxmlformats.org/officeDocument/2006/relationships/hyperlink" Target="mailto:Justin.Ormont@microsoft.com" TargetMode="External"/><Relationship Id="rId32" Type="http://schemas.openxmlformats.org/officeDocument/2006/relationships/hyperlink" Target="mailto:zhu.yiwen@microsoft.com" TargetMode="External"/><Relationship Id="rId5" Type="http://schemas.openxmlformats.org/officeDocument/2006/relationships/hyperlink" Target="mailto:mbilenko@yandex-team.ru" TargetMode="External"/><Relationship Id="rId15" Type="http://schemas.openxmlformats.org/officeDocument/2006/relationships/hyperlink" Target="mailto:singlis@microsoft.com" TargetMode="External"/><Relationship Id="rId23" Type="http://schemas.openxmlformats.org/officeDocument/2006/relationships/hyperlink" Target="mailto:ganaziro@microsoft.com" TargetMode="External"/><Relationship Id="rId28" Type="http://schemas.openxmlformats.org/officeDocument/2006/relationships/hyperlink" Target="mailto:Prabhat.Roy@microsoft.com" TargetMode="External"/><Relationship Id="rId10" Type="http://schemas.openxmlformats.org/officeDocument/2006/relationships/hyperlink" Target="mailto:Vadim.Eksarevskiy@microsoft.com" TargetMode="External"/><Relationship Id="rId19" Type="http://schemas.openxmlformats.org/officeDocument/2006/relationships/hyperlink" Target="mailto:Pete.Luferenko@microsoft.com" TargetMode="External"/><Relationship Id="rId31" Type="http://schemas.openxmlformats.org/officeDocument/2006/relationships/hyperlink" Target="mailto:shzahira@microsoft.com" TargetMode="External"/><Relationship Id="rId4" Type="http://schemas.openxmlformats.org/officeDocument/2006/relationships/hyperlink" Target="mailto:saamizad@microsoft.com" TargetMode="External"/><Relationship Id="rId9" Type="http://schemas.openxmlformats.org/officeDocument/2006/relationships/hyperlink" Target="mailto:xadupre@microsoft.com" TargetMode="External"/><Relationship Id="rId14" Type="http://schemas.openxmlformats.org/officeDocument/2006/relationships/hyperlink" Target="mailto:Monte.Hoover@microsoft.com" TargetMode="External"/><Relationship Id="rId22" Type="http://schemas.openxmlformats.org/officeDocument/2006/relationships/hyperlink" Target="mailto:shmoradi@microsoft.com" TargetMode="External"/><Relationship Id="rId27" Type="http://schemas.openxmlformats.org/officeDocument/2006/relationships/hyperlink" Target="mailto:jignparm@microsoft.com" TargetMode="External"/><Relationship Id="rId30" Type="http://schemas.openxmlformats.org/officeDocument/2006/relationships/hyperlink" Target="mailto:mweimer@microsof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hyperlink" Target="https://github.com/dot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96396F-7AD4-4638-886D-89A830CCD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27" y="0"/>
            <a:ext cx="12190271" cy="3321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8CE5F-9192-4833-A891-7933864369AE}"/>
              </a:ext>
            </a:extLst>
          </p:cNvPr>
          <p:cNvSpPr txBox="1"/>
          <p:nvPr/>
        </p:nvSpPr>
        <p:spPr>
          <a:xfrm>
            <a:off x="1754908" y="3893918"/>
            <a:ext cx="8737602" cy="2090829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0" marR="0" lvl="0" indent="0" algn="ctr" defTabSz="914192" rtl="0" eaLnBrk="1" fontAlgn="auto" latinLnBrk="0" hangingPunct="1">
              <a:lnSpc>
                <a:spcPts val="2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29" dirty="0">
                <a:ln w="3175">
                  <a:noFill/>
                </a:ln>
                <a:solidFill>
                  <a:srgbClr val="0078D7"/>
                </a:solidFill>
                <a:latin typeface="Segoe UI Light"/>
                <a:cs typeface="Segoe UI" pitchFamily="34" charset="0"/>
              </a:rPr>
              <a:t>Presented by: Markus Weimer</a:t>
            </a:r>
          </a:p>
          <a:p>
            <a:pPr marL="0" marR="0" lvl="0" indent="0" algn="ctr" defTabSz="914192" rtl="0" eaLnBrk="1" fontAlgn="auto" latinLnBrk="0" hangingPunct="1">
              <a:lnSpc>
                <a:spcPts val="2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spc="-29" dirty="0">
              <a:ln w="3175">
                <a:noFill/>
              </a:ln>
              <a:solidFill>
                <a:srgbClr val="0078D7"/>
              </a:solidFill>
              <a:latin typeface="Segoe UI Light"/>
              <a:cs typeface="Segoe UI" pitchFamily="34" charset="0"/>
            </a:endParaRPr>
          </a:p>
          <a:p>
            <a:pPr marL="0" marR="0" lvl="0" indent="0" algn="ctr" defTabSz="914192" rtl="0" eaLnBrk="1" fontAlgn="auto" latinLnBrk="0" hangingPunct="1">
              <a:lnSpc>
                <a:spcPts val="2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29" dirty="0">
                <a:ln w="3175">
                  <a:noFill/>
                </a:ln>
                <a:solidFill>
                  <a:srgbClr val="0078D7"/>
                </a:solidFill>
                <a:latin typeface="Segoe UI Light"/>
                <a:cs typeface="Segoe UI" pitchFamily="34" charset="0"/>
              </a:rPr>
              <a:t>Markus.Weimer@Microsoft.com</a:t>
            </a:r>
          </a:p>
          <a:p>
            <a:pPr marL="0" marR="0" lvl="0" indent="0" algn="ctr" defTabSz="914192" rtl="0" eaLnBrk="1" fontAlgn="auto" latinLnBrk="0" hangingPunct="1">
              <a:lnSpc>
                <a:spcPts val="2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29" dirty="0">
                <a:ln w="3175">
                  <a:noFill/>
                </a:ln>
                <a:solidFill>
                  <a:srgbClr val="0078D7"/>
                </a:solidFill>
                <a:latin typeface="Segoe UI Light"/>
                <a:cs typeface="Segoe UI" pitchFamily="34" charset="0"/>
              </a:rPr>
              <a:t> </a:t>
            </a:r>
          </a:p>
          <a:p>
            <a:pPr marL="0" marR="0" lvl="0" indent="0" algn="ctr" defTabSz="914192" rtl="0" eaLnBrk="1" fontAlgn="auto" latinLnBrk="0" hangingPunct="1">
              <a:lnSpc>
                <a:spcPts val="28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-29" dirty="0">
                <a:ln w="3175">
                  <a:noFill/>
                </a:ln>
                <a:solidFill>
                  <a:srgbClr val="0078D7"/>
                </a:solidFill>
                <a:latin typeface="Segoe UI Light"/>
                <a:cs typeface="Segoe UI" pitchFamily="34" charset="0"/>
              </a:rPr>
              <a:t>https://dot.net/ml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F38EC0-5487-4FE5-AA27-ABC8756A29DF}"/>
              </a:ext>
            </a:extLst>
          </p:cNvPr>
          <p:cNvSpPr/>
          <p:nvPr/>
        </p:nvSpPr>
        <p:spPr bwMode="auto">
          <a:xfrm>
            <a:off x="-4482" y="937"/>
            <a:ext cx="12208193" cy="3321948"/>
          </a:xfrm>
          <a:prstGeom prst="rect">
            <a:avLst/>
          </a:prstGeom>
          <a:gradFill>
            <a:gsLst>
              <a:gs pos="13000">
                <a:schemeClr val="tx1">
                  <a:lumMod val="50000"/>
                  <a:alpha val="0"/>
                </a:schemeClr>
              </a:gs>
              <a:gs pos="83000">
                <a:schemeClr val="tx1">
                  <a:lumMod val="50000"/>
                </a:schemeClr>
              </a:gs>
            </a:gsLst>
            <a:lin ang="1080000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36" tIns="140589" rIns="175736" bIns="1405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592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07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cs typeface="Segoe UI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ltGray">
          <a:xfrm>
            <a:off x="0" y="717873"/>
            <a:ext cx="6990735" cy="1158758"/>
          </a:xfrm>
          <a:prstGeom prst="rect">
            <a:avLst/>
          </a:prstGeom>
          <a:noFill/>
        </p:spPr>
        <p:txBody>
          <a:bodyPr lIns="146304" tIns="91440" rIns="146304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100" baseline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ctr" defTabSz="91436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Segoe UI" pitchFamily="34" charset="0"/>
              </a:rPr>
              <a:t>ML.NET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ltGray">
          <a:xfrm>
            <a:off x="1" y="1639500"/>
            <a:ext cx="6990734" cy="1700086"/>
          </a:xfrm>
          <a:prstGeom prst="rect">
            <a:avLst/>
          </a:prstGeom>
          <a:noFill/>
        </p:spPr>
        <p:txBody>
          <a:bodyPr lIns="146304" tIns="91440" rIns="146304" bIns="91440" anchor="t" anchorCtr="0"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kern="1200" cap="none" spc="-100" baseline="0">
                <a:ln w="3175"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 algn="ctr" defTabSz="914192">
              <a:lnSpc>
                <a:spcPct val="100000"/>
              </a:lnSpc>
              <a:defRPr/>
            </a:pPr>
            <a:r>
              <a:rPr lang="en-US" sz="3600" dirty="0"/>
              <a:t>Bringing ML to .NET Developers</a:t>
            </a:r>
            <a:endParaRPr lang="en-US" sz="2800" dirty="0"/>
          </a:p>
          <a:p>
            <a:pPr lvl="0" algn="ctr" defTabSz="914192">
              <a:lnSpc>
                <a:spcPct val="100000"/>
              </a:lnSpc>
              <a:defRPr/>
            </a:pP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0B76C7-0973-48C7-AFF3-5E106CE986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38873" y="6286377"/>
            <a:ext cx="1800406" cy="386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004655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AD45A-3D46-4B31-87E6-F8AE0F712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Thanks for your time!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Let’s stay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39D4-5295-48B4-AF7C-E3EF218B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6090572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ML.NET is ML for .NET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https://dot.net/ml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https://github.com/dotnet/machinelearning</a:t>
            </a:r>
          </a:p>
          <a:p>
            <a:pPr marL="457200" lvl="1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/>
              <a:t>You can reach me at:</a:t>
            </a:r>
            <a:endParaRPr lang="en-US" b="1" dirty="0">
              <a:hlinkClick r:id="rId3"/>
            </a:endParaRP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Markus.Weimer@Microsoft.com</a:t>
            </a:r>
          </a:p>
          <a:p>
            <a:pPr marL="457200" lvl="1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@</a:t>
            </a:r>
            <a:r>
              <a:rPr lang="en-US" sz="1800" dirty="0" err="1">
                <a:latin typeface="Consolas" panose="020B0609020204030204" pitchFamily="49" charset="0"/>
              </a:rPr>
              <a:t>MarkusWeimer</a:t>
            </a:r>
            <a:endParaRPr lang="en-US" sz="1800" dirty="0">
              <a:latin typeface="Consolas" panose="020B0609020204030204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Poster here today</a:t>
            </a:r>
          </a:p>
          <a:p>
            <a:pPr marL="0" indent="0">
              <a:buNone/>
            </a:pPr>
            <a:r>
              <a:rPr lang="en-US" dirty="0"/>
              <a:t>Poster tomorrow in the MLOSS workshop.</a:t>
            </a:r>
          </a:p>
          <a:p>
            <a:pPr marL="0" indent="0">
              <a:buNone/>
            </a:pPr>
            <a:r>
              <a:rPr lang="en-US" dirty="0"/>
              <a:t>Of course, we are hiring (interns as well)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9A097-C20C-4516-82D3-E51A7ACCB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659" y="801866"/>
            <a:ext cx="1039994" cy="108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7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D562AD9-F17F-4C54-BD27-8B0A0853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Brought to you by (amongst others)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EE720-FC56-4F5F-93F5-04EF55FE0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69"/>
            <a:ext cx="9833548" cy="3349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Zeeshan Ahmed (Microsoft) </a:t>
            </a:r>
            <a:r>
              <a:rPr lang="en-US" sz="1600" dirty="0">
                <a:solidFill>
                  <a:srgbClr val="000000"/>
                </a:solidFill>
                <a:hlinkClick r:id="rId3"/>
              </a:rPr>
              <a:t>zeahmed@microsoft.com</a:t>
            </a:r>
            <a:r>
              <a:rPr lang="en-US" sz="1600" dirty="0">
                <a:solidFill>
                  <a:srgbClr val="000000"/>
                </a:solidFill>
              </a:rPr>
              <a:t>, Saeed Amizadeh (Microsoft) &lt;</a:t>
            </a:r>
            <a:r>
              <a:rPr lang="en-US" sz="1600" dirty="0">
                <a:solidFill>
                  <a:srgbClr val="000000"/>
                </a:solidFill>
                <a:hlinkClick r:id="rId4"/>
              </a:rPr>
              <a:t>saamizad@microsoft.com</a:t>
            </a:r>
            <a:r>
              <a:rPr lang="en-US" sz="1600" dirty="0">
                <a:solidFill>
                  <a:srgbClr val="000000"/>
                </a:solidFill>
              </a:rPr>
              <a:t>&gt;, Mikhail Bilenko (Yandex) &lt;</a:t>
            </a:r>
            <a:r>
              <a:rPr lang="en-US" sz="1600" dirty="0">
                <a:solidFill>
                  <a:srgbClr val="000000"/>
                </a:solidFill>
                <a:hlinkClick r:id="rId5"/>
              </a:rPr>
              <a:t>mbilenko@yandex-team.ru</a:t>
            </a:r>
            <a:r>
              <a:rPr lang="en-US" sz="1600" dirty="0">
                <a:solidFill>
                  <a:srgbClr val="000000"/>
                </a:solidFill>
              </a:rPr>
              <a:t>&gt;, Rogan Carr (Microsoft) &lt;</a:t>
            </a:r>
            <a:r>
              <a:rPr lang="en-US" sz="1600" dirty="0">
                <a:solidFill>
                  <a:srgbClr val="000000"/>
                </a:solidFill>
                <a:hlinkClick r:id="rId6"/>
              </a:rPr>
              <a:t>rocarr@microsoft.com</a:t>
            </a:r>
            <a:r>
              <a:rPr lang="en-US" sz="1600" dirty="0">
                <a:solidFill>
                  <a:srgbClr val="000000"/>
                </a:solidFill>
              </a:rPr>
              <a:t>&gt;, Wei-Sheng Chin (Microsoft) &lt;</a:t>
            </a:r>
            <a:r>
              <a:rPr lang="en-US" sz="1600" dirty="0">
                <a:solidFill>
                  <a:srgbClr val="000000"/>
                </a:solidFill>
                <a:hlinkClick r:id="rId7"/>
              </a:rPr>
              <a:t>WeiSheng.Chin@microsoft.com</a:t>
            </a:r>
            <a:r>
              <a:rPr lang="en-US" sz="1600" dirty="0">
                <a:solidFill>
                  <a:srgbClr val="000000"/>
                </a:solidFill>
              </a:rPr>
              <a:t>&gt;, Yael Dekel (Microsoft) &lt;</a:t>
            </a:r>
            <a:r>
              <a:rPr lang="en-US" sz="1600" dirty="0">
                <a:solidFill>
                  <a:srgbClr val="000000"/>
                </a:solidFill>
                <a:hlinkClick r:id="rId8"/>
              </a:rPr>
              <a:t>yaeld@microsoft.com</a:t>
            </a:r>
            <a:r>
              <a:rPr lang="en-US" sz="1600" dirty="0">
                <a:solidFill>
                  <a:srgbClr val="000000"/>
                </a:solidFill>
              </a:rPr>
              <a:t>&gt;, Xavier Dupre (Microsoft) &lt;</a:t>
            </a:r>
            <a:r>
              <a:rPr lang="en-US" sz="1600" dirty="0">
                <a:solidFill>
                  <a:srgbClr val="000000"/>
                </a:solidFill>
                <a:hlinkClick r:id="rId9"/>
              </a:rPr>
              <a:t>xadupre@microsoft.com</a:t>
            </a:r>
            <a:r>
              <a:rPr lang="en-US" sz="1600" dirty="0">
                <a:solidFill>
                  <a:srgbClr val="000000"/>
                </a:solidFill>
              </a:rPr>
              <a:t>&gt;, Vadim </a:t>
            </a:r>
            <a:r>
              <a:rPr lang="en-US" sz="1600" dirty="0" err="1">
                <a:solidFill>
                  <a:srgbClr val="000000"/>
                </a:solidFill>
              </a:rPr>
              <a:t>Eksarevskiy</a:t>
            </a:r>
            <a:r>
              <a:rPr lang="en-US" sz="1600" dirty="0">
                <a:solidFill>
                  <a:srgbClr val="000000"/>
                </a:solidFill>
              </a:rPr>
              <a:t> (Microsoft) &lt;</a:t>
            </a:r>
            <a:r>
              <a:rPr lang="en-US" sz="1600" dirty="0">
                <a:solidFill>
                  <a:srgbClr val="000000"/>
                </a:solidFill>
                <a:hlinkClick r:id="rId10"/>
              </a:rPr>
              <a:t>Vadim.Eksarevskiy@microsoft.com</a:t>
            </a:r>
            <a:r>
              <a:rPr lang="en-US" sz="1600" dirty="0">
                <a:solidFill>
                  <a:srgbClr val="000000"/>
                </a:solidFill>
              </a:rPr>
              <a:t>&gt;, Senja Filipi (Microsoft) &lt;</a:t>
            </a:r>
            <a:r>
              <a:rPr lang="en-US" sz="1600" dirty="0">
                <a:solidFill>
                  <a:srgbClr val="000000"/>
                </a:solidFill>
                <a:hlinkClick r:id="rId11"/>
              </a:rPr>
              <a:t>sefilipi@microsoft.com</a:t>
            </a:r>
            <a:r>
              <a:rPr lang="en-US" sz="1600" dirty="0">
                <a:solidFill>
                  <a:srgbClr val="000000"/>
                </a:solidFill>
              </a:rPr>
              <a:t>&gt;, Tom Finley (Microsoft) &lt;</a:t>
            </a:r>
            <a:r>
              <a:rPr lang="en-US" sz="1600" dirty="0">
                <a:solidFill>
                  <a:srgbClr val="000000"/>
                </a:solidFill>
                <a:hlinkClick r:id="rId12"/>
              </a:rPr>
              <a:t>tfinley@microsoft.com</a:t>
            </a:r>
            <a:r>
              <a:rPr lang="en-US" sz="1600" dirty="0">
                <a:solidFill>
                  <a:srgbClr val="000000"/>
                </a:solidFill>
              </a:rPr>
              <a:t>&gt;, Abhishek Goswami (Microsoft) &lt;</a:t>
            </a:r>
            <a:r>
              <a:rPr lang="en-US" sz="1600" dirty="0">
                <a:solidFill>
                  <a:srgbClr val="000000"/>
                </a:solidFill>
                <a:hlinkClick r:id="rId13"/>
              </a:rPr>
              <a:t>agoswami@microsoft.com</a:t>
            </a:r>
            <a:r>
              <a:rPr lang="en-US" sz="1600" dirty="0">
                <a:solidFill>
                  <a:srgbClr val="000000"/>
                </a:solidFill>
              </a:rPr>
              <a:t>&gt;, Monte Hoover (Microsoft) &lt;</a:t>
            </a:r>
            <a:r>
              <a:rPr lang="en-US" sz="1600" dirty="0">
                <a:solidFill>
                  <a:srgbClr val="000000"/>
                </a:solidFill>
                <a:hlinkClick r:id="rId14"/>
              </a:rPr>
              <a:t>Monte.Hoover@microsoft.com</a:t>
            </a:r>
            <a:r>
              <a:rPr lang="en-US" sz="1600" dirty="0">
                <a:solidFill>
                  <a:srgbClr val="000000"/>
                </a:solidFill>
              </a:rPr>
              <a:t>&gt;, Scott Inglis (Microsoft) &lt;</a:t>
            </a:r>
            <a:r>
              <a:rPr lang="en-US" sz="1600" dirty="0">
                <a:solidFill>
                  <a:srgbClr val="000000"/>
                </a:solidFill>
                <a:hlinkClick r:id="rId15"/>
              </a:rPr>
              <a:t>singlis@microsoft.com</a:t>
            </a:r>
            <a:r>
              <a:rPr lang="en-US" sz="1600" dirty="0">
                <a:solidFill>
                  <a:srgbClr val="000000"/>
                </a:solidFill>
              </a:rPr>
              <a:t>&gt;, Matteo Interlandi (Microsoft) &lt;</a:t>
            </a:r>
            <a:r>
              <a:rPr lang="en-US" sz="1600" dirty="0">
                <a:solidFill>
                  <a:srgbClr val="000000"/>
                </a:solidFill>
                <a:hlinkClick r:id="rId16"/>
              </a:rPr>
              <a:t>mainterl@microsoft.com</a:t>
            </a:r>
            <a:r>
              <a:rPr lang="en-US" sz="1600" dirty="0">
                <a:solidFill>
                  <a:srgbClr val="000000"/>
                </a:solidFill>
              </a:rPr>
              <a:t>&gt;, Najeeb Kazmi (Microsoft) &lt;</a:t>
            </a:r>
            <a:r>
              <a:rPr lang="en-US" sz="1600" dirty="0">
                <a:solidFill>
                  <a:srgbClr val="000000"/>
                </a:solidFill>
                <a:hlinkClick r:id="rId17"/>
              </a:rPr>
              <a:t>nakazmi@microsoft.com</a:t>
            </a:r>
            <a:r>
              <a:rPr lang="en-US" sz="1600" dirty="0">
                <a:solidFill>
                  <a:srgbClr val="000000"/>
                </a:solidFill>
              </a:rPr>
              <a:t>&gt;, Gleb Krivosheev (Microsoft) &lt;</a:t>
            </a:r>
            <a:r>
              <a:rPr lang="en-US" sz="1600" dirty="0">
                <a:solidFill>
                  <a:srgbClr val="000000"/>
                </a:solidFill>
                <a:hlinkClick r:id="rId18"/>
              </a:rPr>
              <a:t>gleb.krivosheev@skype.net</a:t>
            </a:r>
            <a:r>
              <a:rPr lang="en-US" sz="1600" dirty="0">
                <a:solidFill>
                  <a:srgbClr val="000000"/>
                </a:solidFill>
              </a:rPr>
              <a:t>&gt;, Pete Luferenko (Microsoft) &lt;</a:t>
            </a:r>
            <a:r>
              <a:rPr lang="en-US" sz="1600" dirty="0">
                <a:solidFill>
                  <a:srgbClr val="000000"/>
                </a:solidFill>
                <a:hlinkClick r:id="rId19"/>
              </a:rPr>
              <a:t>Pete.Luferenko@microsoft.com</a:t>
            </a:r>
            <a:r>
              <a:rPr lang="en-US" sz="1600" dirty="0">
                <a:solidFill>
                  <a:srgbClr val="000000"/>
                </a:solidFill>
              </a:rPr>
              <a:t>&gt;, Ivan Matantsev (Microsoft) &lt;</a:t>
            </a:r>
            <a:r>
              <a:rPr lang="en-US" sz="1600" dirty="0">
                <a:solidFill>
                  <a:srgbClr val="000000"/>
                </a:solidFill>
                <a:hlinkClick r:id="rId20"/>
              </a:rPr>
              <a:t>ivmatan@microsoft.com</a:t>
            </a:r>
            <a:r>
              <a:rPr lang="en-US" sz="1600" dirty="0">
                <a:solidFill>
                  <a:srgbClr val="000000"/>
                </a:solidFill>
              </a:rPr>
              <a:t>&gt;, Sergiy Matusevych (Microsoft) &lt;</a:t>
            </a:r>
            <a:r>
              <a:rPr lang="en-US" sz="1600" dirty="0">
                <a:solidFill>
                  <a:srgbClr val="000000"/>
                </a:solidFill>
                <a:hlinkClick r:id="rId21"/>
              </a:rPr>
              <a:t>sergiym@microsoft.com</a:t>
            </a:r>
            <a:r>
              <a:rPr lang="en-US" sz="1600" dirty="0">
                <a:solidFill>
                  <a:srgbClr val="000000"/>
                </a:solidFill>
              </a:rPr>
              <a:t>&gt;, Shahab Moradi (Microsoft) &lt;</a:t>
            </a:r>
            <a:r>
              <a:rPr lang="en-US" sz="1600" dirty="0">
                <a:solidFill>
                  <a:srgbClr val="000000"/>
                </a:solidFill>
                <a:hlinkClick r:id="rId22"/>
              </a:rPr>
              <a:t>shmoradi@microsoft.com</a:t>
            </a:r>
            <a:r>
              <a:rPr lang="en-US" sz="1600" dirty="0">
                <a:solidFill>
                  <a:srgbClr val="000000"/>
                </a:solidFill>
              </a:rPr>
              <a:t>&gt;, Gani Nazirov (Microsoft) &lt;</a:t>
            </a:r>
            <a:r>
              <a:rPr lang="en-US" sz="1600" dirty="0">
                <a:solidFill>
                  <a:srgbClr val="000000"/>
                </a:solidFill>
                <a:hlinkClick r:id="rId23"/>
              </a:rPr>
              <a:t>ganaziro@microsoft.com</a:t>
            </a:r>
            <a:r>
              <a:rPr lang="en-US" sz="1600" dirty="0">
                <a:solidFill>
                  <a:srgbClr val="000000"/>
                </a:solidFill>
              </a:rPr>
              <a:t>&gt;, Justin Ormont (Microsoft) &lt;</a:t>
            </a:r>
            <a:r>
              <a:rPr lang="en-US" sz="1600" dirty="0">
                <a:solidFill>
                  <a:srgbClr val="000000"/>
                </a:solidFill>
                <a:hlinkClick r:id="rId24"/>
              </a:rPr>
              <a:t>Justin.Ormont@microsoft.com</a:t>
            </a:r>
            <a:r>
              <a:rPr lang="en-US" sz="1600" dirty="0">
                <a:solidFill>
                  <a:srgbClr val="000000"/>
                </a:solidFill>
              </a:rPr>
              <a:t>&gt;, Gal Oshri (Microsoft) &lt;</a:t>
            </a:r>
            <a:r>
              <a:rPr lang="en-US" sz="1600" dirty="0">
                <a:solidFill>
                  <a:srgbClr val="000000"/>
                </a:solidFill>
                <a:hlinkClick r:id="rId25"/>
              </a:rPr>
              <a:t>gaoshri@microsoft.com</a:t>
            </a:r>
            <a:r>
              <a:rPr lang="en-US" sz="1600" dirty="0">
                <a:solidFill>
                  <a:srgbClr val="000000"/>
                </a:solidFill>
              </a:rPr>
              <a:t>&gt;, Artidoro Pagnoni (Microsoft) &lt;</a:t>
            </a:r>
            <a:r>
              <a:rPr lang="en-US" sz="1600" dirty="0">
                <a:solidFill>
                  <a:srgbClr val="000000"/>
                </a:solidFill>
                <a:hlinkClick r:id="rId26"/>
              </a:rPr>
              <a:t>Artidoro.Pagnoni@microsoft.com</a:t>
            </a:r>
            <a:r>
              <a:rPr lang="en-US" sz="1600" dirty="0">
                <a:solidFill>
                  <a:srgbClr val="000000"/>
                </a:solidFill>
              </a:rPr>
              <a:t>&gt;, Jignesh Parmar (Microsoft) &lt;</a:t>
            </a:r>
            <a:r>
              <a:rPr lang="en-US" sz="1600" dirty="0">
                <a:solidFill>
                  <a:srgbClr val="000000"/>
                </a:solidFill>
                <a:hlinkClick r:id="rId27"/>
              </a:rPr>
              <a:t>jignparm@microsoft.com</a:t>
            </a:r>
            <a:r>
              <a:rPr lang="en-US" sz="1600" dirty="0">
                <a:solidFill>
                  <a:srgbClr val="000000"/>
                </a:solidFill>
              </a:rPr>
              <a:t>&gt;, Prabhat Roy (Microsoft) &lt;</a:t>
            </a:r>
            <a:r>
              <a:rPr lang="en-US" sz="1600" dirty="0">
                <a:solidFill>
                  <a:srgbClr val="000000"/>
                </a:solidFill>
                <a:hlinkClick r:id="rId28"/>
              </a:rPr>
              <a:t>Prabhat.Roy@microsoft.com</a:t>
            </a:r>
            <a:r>
              <a:rPr lang="en-US" sz="1600" dirty="0">
                <a:solidFill>
                  <a:srgbClr val="000000"/>
                </a:solidFill>
              </a:rPr>
              <a:t>&gt;, Zeeshan Siddiqui (Microsoft) &lt;</a:t>
            </a:r>
            <a:r>
              <a:rPr lang="en-US" sz="1600" dirty="0">
                <a:solidFill>
                  <a:srgbClr val="000000"/>
                </a:solidFill>
                <a:hlinkClick r:id="rId29"/>
              </a:rPr>
              <a:t>mzs@microsoft.com</a:t>
            </a:r>
            <a:r>
              <a:rPr lang="en-US" sz="1600" dirty="0">
                <a:solidFill>
                  <a:srgbClr val="000000"/>
                </a:solidFill>
              </a:rPr>
              <a:t>&gt;, Markus Weimer (Microsoft) &lt;</a:t>
            </a:r>
            <a:r>
              <a:rPr lang="en-US" sz="1600" dirty="0">
                <a:solidFill>
                  <a:srgbClr val="000000"/>
                </a:solidFill>
                <a:hlinkClick r:id="rId30"/>
              </a:rPr>
              <a:t>mweimer@microsoft.com</a:t>
            </a:r>
            <a:r>
              <a:rPr lang="en-US" sz="1600" dirty="0">
                <a:solidFill>
                  <a:srgbClr val="000000"/>
                </a:solidFill>
              </a:rPr>
              <a:t>&gt;, Shauheen Zahirazami (Microsoft) &lt;</a:t>
            </a:r>
            <a:r>
              <a:rPr lang="en-US" sz="1600" dirty="0">
                <a:solidFill>
                  <a:srgbClr val="000000"/>
                </a:solidFill>
                <a:hlinkClick r:id="rId31"/>
              </a:rPr>
              <a:t>shzahira@microsoft.com</a:t>
            </a:r>
            <a:r>
              <a:rPr lang="en-US" sz="1600" dirty="0">
                <a:solidFill>
                  <a:srgbClr val="000000"/>
                </a:solidFill>
              </a:rPr>
              <a:t>&gt;, Yiwen Zhu (Microsoft) &lt;</a:t>
            </a:r>
            <a:r>
              <a:rPr lang="en-US" sz="1600" dirty="0">
                <a:solidFill>
                  <a:srgbClr val="000000"/>
                </a:solidFill>
                <a:hlinkClick r:id="rId32"/>
              </a:rPr>
              <a:t>zhu.yiwen@microsoft.com</a:t>
            </a:r>
            <a:r>
              <a:rPr lang="en-US" sz="1600" dirty="0">
                <a:solidFill>
                  <a:srgbClr val="000000"/>
                </a:solidFill>
              </a:rPr>
              <a:t>&gt;, 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C13B0C-91CC-4828-9CC9-0DF50D8283DD}"/>
              </a:ext>
            </a:extLst>
          </p:cNvPr>
          <p:cNvSpPr/>
          <p:nvPr/>
        </p:nvSpPr>
        <p:spPr>
          <a:xfrm>
            <a:off x="0" y="1933719"/>
            <a:ext cx="12287794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19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ED23A-B55C-459E-9C34-78ADE3DD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/>
              <a:t>An open source and cross-platform machine learning framework</a:t>
            </a:r>
          </a:p>
        </p:txBody>
      </p:sp>
      <p:sp>
        <p:nvSpPr>
          <p:cNvPr id="18" name="Freeform: Shape 1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BA431F-83B9-4A0F-8FC2-0780165FD2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34507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833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2C781FD-3124-47A5-946E-753587E1B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08" y="1615450"/>
            <a:ext cx="5404642" cy="36042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B017C5-FAC1-422B-BBBF-E135C5213B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961" y="1221641"/>
            <a:ext cx="6343335" cy="43866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DD4CE85-4B8C-4F54-B7A5-3608A688F116}"/>
              </a:ext>
            </a:extLst>
          </p:cNvPr>
          <p:cNvSpPr txBox="1"/>
          <p:nvPr/>
        </p:nvSpPr>
        <p:spPr>
          <a:xfrm>
            <a:off x="588263" y="2388716"/>
            <a:ext cx="3520408" cy="208057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0078D4"/>
                    </a:gs>
                    <a:gs pos="46500">
                      <a:srgbClr val="0078D4"/>
                    </a:gs>
                  </a:gsLst>
                  <a:lin ang="5400000" scaled="0"/>
                </a:gradFill>
                <a:effectLst/>
                <a:uLnTx/>
                <a:uFillTx/>
                <a:ea typeface="+mn-ea"/>
                <a:cs typeface="Segoe UI Semibold" panose="020B0702040204020203" pitchFamily="34" charset="0"/>
              </a:rPr>
              <a:t>Example Use Case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30" normalizeH="0" baseline="0" noProof="0" dirty="0">
                <a:ln>
                  <a:noFill/>
                </a:ln>
                <a:gradFill>
                  <a:gsLst>
                    <a:gs pos="46500">
                      <a:srgbClr val="1A1A1A"/>
                    </a:gs>
                    <a:gs pos="60000">
                      <a:srgbClr val="1A1A1A"/>
                    </a:gs>
                  </a:gsLst>
                  <a:lin ang="5400000" scaled="0"/>
                </a:gradFill>
                <a:effectLst/>
                <a:uLnTx/>
                <a:uFillTx/>
                <a:ea typeface="+mn-ea"/>
                <a:cs typeface="Segoe UI" panose="020B0502040204020203" pitchFamily="34" charset="0"/>
              </a:rPr>
              <a:t>PowerPoint Designer with ML.NET</a:t>
            </a:r>
          </a:p>
        </p:txBody>
      </p:sp>
    </p:spTree>
    <p:extLst>
      <p:ext uri="{BB962C8B-B14F-4D97-AF65-F5344CB8AC3E}">
        <p14:creationId xmlns:p14="http://schemas.microsoft.com/office/powerpoint/2010/main" val="199281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5814D-6C17-4C27-AA1C-BBFAD78D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09" y="635069"/>
            <a:ext cx="4509236" cy="11391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ML.NET is used in many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8C0F-7F82-414F-A358-DA8FCA0DB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992" y="1941362"/>
            <a:ext cx="4492454" cy="2419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Many MS products use </a:t>
            </a:r>
            <a:r>
              <a:rPr lang="en-US" sz="1800" strike="sngStrike" dirty="0"/>
              <a:t>TLC</a:t>
            </a:r>
            <a:r>
              <a:rPr lang="en-US" sz="1800" dirty="0"/>
              <a:t> ML.NET.</a:t>
            </a:r>
          </a:p>
          <a:p>
            <a:r>
              <a:rPr lang="en-US" sz="1800" dirty="0"/>
              <a:t>You have likely used ML.NET today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/>
              <a:t>Why is that?</a:t>
            </a:r>
          </a:p>
          <a:p>
            <a:pPr lvl="1"/>
            <a:r>
              <a:rPr lang="en-US" sz="1800" dirty="0"/>
              <a:t>Many products are written in (ASP).NET</a:t>
            </a:r>
          </a:p>
          <a:p>
            <a:pPr lvl="1"/>
            <a:r>
              <a:rPr lang="en-US" sz="1800" dirty="0"/>
              <a:t>Using ML.NET is just like using any other .NET API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A45B268-BBDB-4EC6-A664-CED7BF60D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4207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mage result for Windows icon">
            <a:extLst>
              <a:ext uri="{FF2B5EF4-FFF2-40B4-BE49-F238E27FC236}">
                <a16:creationId xmlns:a16="http://schemas.microsoft.com/office/drawing/2014/main" id="{976F06E6-9E23-4A56-8EB6-2FF3A8123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4" y="696037"/>
            <a:ext cx="1011425" cy="101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78B55DD-3C55-4B94-9031-4F3723BD4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mage result for powerpoint icon">
            <a:extLst>
              <a:ext uri="{FF2B5EF4-FFF2-40B4-BE49-F238E27FC236}">
                <a16:creationId xmlns:a16="http://schemas.microsoft.com/office/drawing/2014/main" id="{82D32838-F974-43B8-969B-4DBA146D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858" y="337711"/>
            <a:ext cx="2261671" cy="22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2D9BB05-ED63-4148-87AB-82720ACC3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614" y="4769536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B00B48C-8AA7-4128-AD60-76349F0C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6020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mage result for excel icon">
            <a:extLst>
              <a:ext uri="{FF2B5EF4-FFF2-40B4-BE49-F238E27FC236}">
                <a16:creationId xmlns:a16="http://schemas.microsoft.com/office/drawing/2014/main" id="{43BCC8C3-B19C-42A1-95BE-9323E69B7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3232" y="3261826"/>
            <a:ext cx="1700670" cy="16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C38E7B-D2B9-4404-AEEB-D4C90EA259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3841" y="5356746"/>
            <a:ext cx="1044936" cy="1300086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760511E-86BF-4340-9949-CECB774FA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Image result for azure icons">
            <a:extLst>
              <a:ext uri="{FF2B5EF4-FFF2-40B4-BE49-F238E27FC236}">
                <a16:creationId xmlns:a16="http://schemas.microsoft.com/office/drawing/2014/main" id="{1EDC2588-10B5-491E-8C4B-06742518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966" y="4773845"/>
            <a:ext cx="1746444" cy="17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6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4509F5-5D4B-4EC2-A928-B1D35A9ABEC2}"/>
              </a:ext>
            </a:extLst>
          </p:cNvPr>
          <p:cNvSpPr/>
          <p:nvPr/>
        </p:nvSpPr>
        <p:spPr>
          <a:xfrm>
            <a:off x="942264" y="2828836"/>
            <a:ext cx="10307473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model    =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mlContext.Model.Load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(“mymodel.zip”);</a:t>
            </a:r>
          </a:p>
          <a:p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predFunc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trainedModel</a:t>
            </a:r>
            <a:endParaRPr lang="en-US" sz="2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 .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MakePredictionFunction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T_IN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T_OUT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mlContext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en-US" sz="2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Consolas" panose="020B0609020204030204" pitchFamily="49" charset="0"/>
              </a:rPr>
              <a:t>var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result   = 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predFunc.Predict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(x);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A3C36E3-9B5D-4498-B965-FDD1BA59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model is just like using code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BA82B97-6759-4419-BCF8-94D28943D0E9}"/>
              </a:ext>
            </a:extLst>
          </p:cNvPr>
          <p:cNvSpPr/>
          <p:nvPr/>
        </p:nvSpPr>
        <p:spPr>
          <a:xfrm>
            <a:off x="9949218" y="1196454"/>
            <a:ext cx="1469409" cy="846161"/>
          </a:xfrm>
          <a:prstGeom prst="wedgeRectCallout">
            <a:avLst>
              <a:gd name="adj1" fmla="val -94827"/>
              <a:gd name="adj2" fmla="val 1431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Resource shipped with the app.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56CF075-30B5-4F81-9496-30B8187FADE6}"/>
              </a:ext>
            </a:extLst>
          </p:cNvPr>
          <p:cNvSpPr/>
          <p:nvPr/>
        </p:nvSpPr>
        <p:spPr>
          <a:xfrm>
            <a:off x="2126775" y="1526275"/>
            <a:ext cx="1544473" cy="846161"/>
          </a:xfrm>
          <a:prstGeom prst="wedgeRectCallout">
            <a:avLst>
              <a:gd name="adj1" fmla="val 77619"/>
              <a:gd name="adj2" fmla="val 132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Standard software dependency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D6368-B5F3-4170-956C-5F6F0B886476}"/>
              </a:ext>
            </a:extLst>
          </p:cNvPr>
          <p:cNvSpPr txBox="1"/>
          <p:nvPr/>
        </p:nvSpPr>
        <p:spPr>
          <a:xfrm>
            <a:off x="3165519" y="5962892"/>
            <a:ext cx="592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Training: Think </a:t>
            </a:r>
            <a:r>
              <a:rPr lang="en-US" dirty="0" err="1">
                <a:latin typeface="Consolas" panose="020B0609020204030204" pitchFamily="49" charset="0"/>
              </a:rPr>
              <a:t>sklearn</a:t>
            </a:r>
            <a:r>
              <a:rPr lang="en-US" dirty="0"/>
              <a:t>, but with a statically typed language</a:t>
            </a:r>
          </a:p>
        </p:txBody>
      </p:sp>
    </p:spTree>
    <p:extLst>
      <p:ext uri="{BB962C8B-B14F-4D97-AF65-F5344CB8AC3E}">
        <p14:creationId xmlns:p14="http://schemas.microsoft.com/office/powerpoint/2010/main" val="177225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4B30B-2348-4452-A045-573AF89D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About .NET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FC24-2319-4FB5-AAB6-C163F70D3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5696627" cy="4065986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.NET has cool stuff </a:t>
            </a:r>
            <a:r>
              <a:rPr lang="en-US" sz="1600">
                <a:solidFill>
                  <a:srgbClr val="FFFFFF"/>
                </a:solidFill>
              </a:rPr>
              <a:t>ML people </a:t>
            </a:r>
            <a:r>
              <a:rPr lang="en-US" sz="1600" dirty="0">
                <a:solidFill>
                  <a:srgbClr val="FFFFFF"/>
                </a:solidFill>
              </a:rPr>
              <a:t>care about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C#: Like Java, but from the future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F#: Like Python, but with static types and multithreading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Almost-free calls into native code</a:t>
            </a:r>
          </a:p>
          <a:p>
            <a:r>
              <a:rPr lang="en-US" sz="1600" dirty="0">
                <a:solidFill>
                  <a:srgbClr val="FFFFFF"/>
                </a:solidFill>
              </a:rPr>
              <a:t>.NET is OSS and cross platform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Windows (surprise!), Linux, macOS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Phones via Xamarin: Android, iOS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Interesting HW: Xbox, IoT devices, …</a:t>
            </a:r>
          </a:p>
          <a:p>
            <a:r>
              <a:rPr lang="en-US" sz="1600" dirty="0">
                <a:solidFill>
                  <a:srgbClr val="FFFFFF"/>
                </a:solidFill>
              </a:rPr>
              <a:t>Lots of developers build important stuff in .NET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4M active; 450k added each month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15% growth MoM in </a:t>
            </a:r>
            <a:r>
              <a:rPr lang="en-US" sz="1600" dirty="0">
                <a:solidFill>
                  <a:srgbClr val="FFFFFF"/>
                </a:solidFill>
                <a:hlinkClick r:id="rId2"/>
              </a:rPr>
              <a:t>https://github.com/dotnet</a:t>
            </a:r>
            <a:endParaRPr lang="en-US" sz="1600" dirty="0">
              <a:solidFill>
                <a:srgbClr val="FFFFFF"/>
              </a:solidFill>
            </a:endParaRPr>
          </a:p>
          <a:p>
            <a:pPr lvl="1"/>
            <a:r>
              <a:rPr lang="en-US" sz="1600" dirty="0">
                <a:solidFill>
                  <a:srgbClr val="FFFFFF"/>
                </a:solidFill>
              </a:rPr>
              <a:t>Half the top-10k websites are built in .NET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7D12E-40F2-4EF6-8CEF-C21039639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336" y="1828800"/>
            <a:ext cx="3755435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8AFF2-AD8D-4480-A87D-80E8CA61C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1" y="4102100"/>
            <a:ext cx="4142024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9" name="Picture 12" descr="Image result for f#">
            <a:extLst>
              <a:ext uri="{FF2B5EF4-FFF2-40B4-BE49-F238E27FC236}">
                <a16:creationId xmlns:a16="http://schemas.microsoft.com/office/drawing/2014/main" id="{633024DD-51A1-40A4-857A-388D84F6F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45" y="32067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c#">
            <a:extLst>
              <a:ext uri="{FF2B5EF4-FFF2-40B4-BE49-F238E27FC236}">
                <a16:creationId xmlns:a16="http://schemas.microsoft.com/office/drawing/2014/main" id="{E5A24A97-4951-48AA-B81D-495AE570A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9778" y1="66222" x2="49778" y2="66222"/>
                        <a14:foregroundMark x1="55111" y1="62667" x2="38222" y2="52889"/>
                        <a14:foregroundMark x1="38222" y1="52889" x2="48444" y2="36444"/>
                        <a14:foregroundMark x1="48444" y1="36444" x2="58667" y2="40444"/>
                        <a14:foregroundMark x1="65333" y1="46222" x2="64889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12797" r="12797" b="12797"/>
          <a:stretch/>
        </p:blipFill>
        <p:spPr bwMode="auto">
          <a:xfrm>
            <a:off x="8753645" y="3193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0E6ADD-638D-458A-AAEF-A13B68347475}"/>
              </a:ext>
            </a:extLst>
          </p:cNvPr>
          <p:cNvSpPr txBox="1"/>
          <p:nvPr/>
        </p:nvSpPr>
        <p:spPr>
          <a:xfrm>
            <a:off x="10800817" y="344866"/>
            <a:ext cx="1188720" cy="1188720"/>
          </a:xfrm>
          <a:prstGeom prst="rect">
            <a:avLst/>
          </a:prstGeom>
          <a:solidFill>
            <a:srgbClr val="7030A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.NET</a:t>
            </a:r>
          </a:p>
        </p:txBody>
      </p:sp>
    </p:spTree>
    <p:extLst>
      <p:ext uri="{BB962C8B-B14F-4D97-AF65-F5344CB8AC3E}">
        <p14:creationId xmlns:p14="http://schemas.microsoft.com/office/powerpoint/2010/main" val="3676877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95AC60-E133-4874-95D0-D77BF6AC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ML.NET is fast &amp; good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5B0A9E-AEF1-4970-B6BE-BB4A51361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962451"/>
            <a:ext cx="3009902" cy="2820012"/>
          </a:xfrm>
        </p:spPr>
        <p:txBody>
          <a:bodyPr>
            <a:normAutofit/>
          </a:bodyPr>
          <a:lstStyle/>
          <a:p>
            <a:r>
              <a:rPr lang="en-US" sz="1500" dirty="0"/>
              <a:t>Core infrastructure: </a:t>
            </a:r>
            <a:r>
              <a:rPr lang="en-US" sz="1500" dirty="0">
                <a:latin typeface="Consolas" panose="020B0609020204030204" pitchFamily="49" charset="0"/>
              </a:rPr>
              <a:t>IDataView</a:t>
            </a:r>
          </a:p>
          <a:p>
            <a:pPr lvl="1"/>
            <a:r>
              <a:rPr lang="en-US" sz="1500" dirty="0"/>
              <a:t>Carefully designed to avoid memory allocations</a:t>
            </a:r>
          </a:p>
          <a:p>
            <a:pPr lvl="1"/>
            <a:r>
              <a:rPr lang="en-US" sz="1500" dirty="0"/>
              <a:t>Only required data is lazily materialized</a:t>
            </a:r>
          </a:p>
          <a:p>
            <a:r>
              <a:rPr lang="en-US" sz="1500" dirty="0"/>
              <a:t>Carefully tuned defaults</a:t>
            </a:r>
          </a:p>
          <a:p>
            <a:pPr lvl="1"/>
            <a:r>
              <a:rPr lang="en-US" sz="1500" dirty="0"/>
              <a:t>Many ML tasks are more alike than we’d like to admit </a:t>
            </a:r>
            <a:r>
              <a:rPr lang="en-US" sz="1500" dirty="0">
                <a:sym typeface="Wingdings" panose="05000000000000000000" pitchFamily="2" charset="2"/>
              </a:rPr>
              <a:t>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A4A0D-884C-4FF7-B6A8-67EC5DEEA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103" y="3204978"/>
            <a:ext cx="6691698" cy="2334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571D9D-21FD-446E-8187-EA3DCF1768B6}"/>
              </a:ext>
            </a:extLst>
          </p:cNvPr>
          <p:cNvSpPr txBox="1"/>
          <p:nvPr/>
        </p:nvSpPr>
        <p:spPr>
          <a:xfrm>
            <a:off x="4905374" y="5666665"/>
            <a:ext cx="55102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GBDT Experiments done on Criteo, using default parameters</a:t>
            </a:r>
          </a:p>
        </p:txBody>
      </p:sp>
    </p:spTree>
    <p:extLst>
      <p:ext uri="{BB962C8B-B14F-4D97-AF65-F5344CB8AC3E}">
        <p14:creationId xmlns:p14="http://schemas.microsoft.com/office/powerpoint/2010/main" val="3639764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7676-7100-420C-832A-CC8187A2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ML.NET’s journey to OSS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09BFB14-9744-4C6E-B987-028E6CE22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07889" y="2589086"/>
            <a:ext cx="4082189" cy="275547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D46A8-23C4-4EB5-B23E-175D536A7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1373" y="2279151"/>
            <a:ext cx="3627063" cy="338714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 dirty="0"/>
              <a:t>Developed for almost a decade as an internal tool</a:t>
            </a:r>
          </a:p>
          <a:p>
            <a:r>
              <a:rPr lang="en-US" sz="2400" dirty="0"/>
              <a:t>Open Sourced in May 2018 (at //build)</a:t>
            </a:r>
          </a:p>
          <a:p>
            <a:r>
              <a:rPr lang="en-US" sz="2400" dirty="0"/>
              <a:t>MIT License, .NET Foundation</a:t>
            </a:r>
          </a:p>
          <a:p>
            <a:r>
              <a:rPr lang="en-US" sz="2400" dirty="0"/>
              <a:t>Monthly releases ever since; 0.8 on Tuesday</a:t>
            </a:r>
          </a:p>
          <a:p>
            <a:r>
              <a:rPr lang="en-US" sz="2400" dirty="0"/>
              <a:t>Please check it out, and leave feedback</a:t>
            </a:r>
          </a:p>
        </p:txBody>
      </p:sp>
    </p:spTree>
    <p:extLst>
      <p:ext uri="{BB962C8B-B14F-4D97-AF65-F5344CB8AC3E}">
        <p14:creationId xmlns:p14="http://schemas.microsoft.com/office/powerpoint/2010/main" val="209209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81a907ba-42b2-44a3-bccb-307122fc74d6&quot;,&quot;TimeStamp&quot;:&quot;2017-11-30T15:56:12.2225241-08:00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79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Consolas</vt:lpstr>
      <vt:lpstr>Segoe UI Light</vt:lpstr>
      <vt:lpstr>Segoe UI Semilight</vt:lpstr>
      <vt:lpstr>Office Theme</vt:lpstr>
      <vt:lpstr>PowerPoint Presentation</vt:lpstr>
      <vt:lpstr>Brought to you by (amongst others) </vt:lpstr>
      <vt:lpstr>An open source and cross-platform machine learning framework</vt:lpstr>
      <vt:lpstr>PowerPoint Presentation</vt:lpstr>
      <vt:lpstr>ML.NET is used in many products</vt:lpstr>
      <vt:lpstr>Using a model is just like using code</vt:lpstr>
      <vt:lpstr>About .NET</vt:lpstr>
      <vt:lpstr>ML.NET is fast &amp; good</vt:lpstr>
      <vt:lpstr>ML.NET’s journey to OSS</vt:lpstr>
      <vt:lpstr>Thanks for your time! Let’s stay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2018-12-11T18:16:19Z</dcterms:created>
  <dcterms:modified xsi:type="dcterms:W3CDTF">2018-12-11T18:17:03Z</dcterms:modified>
</cp:coreProperties>
</file>